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8" r:id="rId3"/>
  </p:sldMasterIdLst>
  <p:sldIdLst>
    <p:sldId id="257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2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3647"/>
            <a:ext cx="10972800" cy="3087300"/>
          </a:xfrm>
          <a:prstGeom prst="rect">
            <a:avLst/>
          </a:prstGeom>
        </p:spPr>
        <p:txBody>
          <a:bodyPr vert="horz" anchor="ctr" anchorCtr="0"/>
          <a:lstStyle>
            <a:lvl1pPr>
              <a:defRPr>
                <a:solidFill>
                  <a:srgbClr val="FFFFFF"/>
                </a:solidFill>
                <a:latin typeface="Segoe UI"/>
                <a:cs typeface="Segoe U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2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3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64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1" y="5762626"/>
            <a:ext cx="121793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609600" y="1530351"/>
            <a:ext cx="10972800" cy="4029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4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609600" y="1509542"/>
            <a:ext cx="109728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0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744070" y="155444"/>
            <a:ext cx="3234521" cy="1905861"/>
          </a:xfrm>
          <a:prstGeom prst="rect">
            <a:avLst/>
          </a:prstGeom>
          <a:solidFill>
            <a:srgbClr val="007DCC">
              <a:alpha val="61000"/>
            </a:srgbClr>
          </a:solidFill>
        </p:spPr>
        <p:txBody>
          <a:bodyPr lIns="180000" tIns="187200" rIns="180000" bIns="18720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374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3647"/>
            <a:ext cx="10972800" cy="3087300"/>
          </a:xfrm>
          <a:prstGeom prst="rect">
            <a:avLst/>
          </a:prstGeom>
        </p:spPr>
        <p:txBody>
          <a:bodyPr vert="horz" anchor="ctr" anchorCtr="0"/>
          <a:lstStyle>
            <a:lvl1pPr>
              <a:defRPr>
                <a:solidFill>
                  <a:srgbClr val="FFFFFF"/>
                </a:solidFill>
                <a:latin typeface="Segoe UI"/>
                <a:cs typeface="Segoe U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9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75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25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2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3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13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91739-PPT-GOSA-BLK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4434" y="5997576"/>
            <a:ext cx="119803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91739-SE-PPT-logo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18" y="6246814"/>
            <a:ext cx="389043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81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Segoe UI"/>
          <a:ea typeface="MS PGothic" panose="020B0600070205080204" pitchFamily="34" charset="-128"/>
          <a:cs typeface="Segoe UI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  <a:ea typeface="MS PGothic" panose="020B0600070205080204" pitchFamily="34" charset="-128"/>
          <a:cs typeface="Segoe UI" panose="020B0502040204020203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  <a:ea typeface="MS PGothic" panose="020B0600070205080204" pitchFamily="34" charset="-128"/>
          <a:cs typeface="Segoe UI" panose="020B0502040204020203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  <a:ea typeface="MS PGothic" panose="020B0600070205080204" pitchFamily="34" charset="-128"/>
          <a:cs typeface="Segoe UI" panose="020B0502040204020203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  <a:ea typeface="MS PGothic" panose="020B0600070205080204" pitchFamily="34" charset="-128"/>
          <a:cs typeface="Segoe UI" panose="020B0502040204020203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/>
          <a:ea typeface="MS PGothic" panose="020B0600070205080204" pitchFamily="34" charset="-128"/>
          <a:cs typeface="Segoe UI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/>
          <a:ea typeface="MS PGothic" panose="020B0600070205080204" pitchFamily="34" charset="-128"/>
          <a:cs typeface="Segoe UI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/>
          <a:ea typeface="MS PGothic" panose="020B0600070205080204" pitchFamily="34" charset="-128"/>
          <a:cs typeface="Segoe UI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/>
          <a:ea typeface="MS PGothic" panose="020B0600070205080204" pitchFamily="34" charset="-128"/>
          <a:cs typeface="Segoe UI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egoe UI"/>
          <a:ea typeface="MS PGothic" panose="020B0600070205080204" pitchFamily="34" charset="-128"/>
          <a:cs typeface="Segoe U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17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1907654" y="1042266"/>
            <a:ext cx="8229600" cy="3956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AU" sz="4000" dirty="0">
                <a:latin typeface="Segoe UI" panose="020B0502040204020203" pitchFamily="34" charset="0"/>
                <a:cs typeface="Segoe UI" panose="020B0502040204020203" pitchFamily="34" charset="0"/>
              </a:rPr>
              <a:t>Sharon Starick</a:t>
            </a:r>
            <a:br>
              <a:rPr lang="en-AU" sz="4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AU" sz="4000" dirty="0">
                <a:latin typeface="Segoe UI" panose="020B0502040204020203" pitchFamily="34" charset="0"/>
                <a:cs typeface="Segoe UI" panose="020B0502040204020203" pitchFamily="34" charset="0"/>
              </a:rPr>
              <a:t>Presiding Member, SA Murray Darling Basin Natural Resources Management Board</a:t>
            </a:r>
            <a:br>
              <a:rPr lang="en-AU" sz="4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A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1" y="596349"/>
            <a:ext cx="43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684" y="4918899"/>
            <a:ext cx="1249683" cy="163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09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162259"/>
            <a:ext cx="6308785" cy="3761117"/>
          </a:xfrm>
        </p:spPr>
        <p:txBody>
          <a:bodyPr/>
          <a:lstStyle/>
          <a:p>
            <a:pPr lvl="0"/>
            <a:r>
              <a:rPr lang="en-AU" dirty="0"/>
              <a:t>Importance of River Murray</a:t>
            </a:r>
          </a:p>
          <a:p>
            <a:pPr lvl="0"/>
            <a:r>
              <a:rPr lang="en-AU" dirty="0"/>
              <a:t>What does the Basin Plan mean for South Australia? </a:t>
            </a:r>
          </a:p>
          <a:p>
            <a:pPr lvl="0"/>
            <a:r>
              <a:rPr lang="en-AU" dirty="0"/>
              <a:t>What does it mean for our region and communities? </a:t>
            </a:r>
          </a:p>
          <a:p>
            <a:pPr lvl="0"/>
            <a:r>
              <a:rPr lang="en-AU" dirty="0"/>
              <a:t>What </a:t>
            </a:r>
            <a:r>
              <a:rPr lang="en-AU" dirty="0" smtClean="0"/>
              <a:t>are we doing in </a:t>
            </a:r>
            <a:r>
              <a:rPr lang="en-AU" dirty="0"/>
              <a:t>South Australia?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385" y="1278716"/>
            <a:ext cx="4684936" cy="352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2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14" y="3465437"/>
            <a:ext cx="3480282" cy="232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306608" y="577976"/>
            <a:ext cx="6786931" cy="1259455"/>
          </a:xfrm>
        </p:spPr>
        <p:txBody>
          <a:bodyPr/>
          <a:lstStyle/>
          <a:p>
            <a:pPr marL="0" indent="0" algn="ctr">
              <a:buNone/>
            </a:pPr>
            <a:r>
              <a:rPr lang="en-AU" sz="3600" b="1" dirty="0"/>
              <a:t>The River is the </a:t>
            </a:r>
            <a:endParaRPr lang="en-AU" sz="3600" b="1" dirty="0" smtClean="0"/>
          </a:p>
          <a:p>
            <a:pPr marL="0" indent="0" algn="ctr">
              <a:buNone/>
            </a:pPr>
            <a:r>
              <a:rPr lang="en-AU" sz="3600" b="1" dirty="0" smtClean="0"/>
              <a:t>life-blood of SA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141" y="3464435"/>
            <a:ext cx="3481782" cy="2323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742" y="3467822"/>
            <a:ext cx="3479836" cy="232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14" y="460323"/>
            <a:ext cx="1899294" cy="2846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490" y="566134"/>
            <a:ext cx="3497088" cy="232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09366" y="1837431"/>
            <a:ext cx="3395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 smtClean="0"/>
              <a:t>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 smtClean="0"/>
              <a:t>Economic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10261" y="1837431"/>
            <a:ext cx="3395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 smtClean="0"/>
              <a:t>Environmental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 smtClean="0"/>
              <a:t>Cultural</a:t>
            </a:r>
          </a:p>
        </p:txBody>
      </p:sp>
    </p:spTree>
    <p:extLst>
      <p:ext uri="{BB962C8B-B14F-4D97-AF65-F5344CB8AC3E}">
        <p14:creationId xmlns:p14="http://schemas.microsoft.com/office/powerpoint/2010/main" val="157054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3063" y="3934841"/>
            <a:ext cx="2784225" cy="18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0488" y="511743"/>
            <a:ext cx="2476800" cy="18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436" y="3934841"/>
            <a:ext cx="2808992" cy="185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:\Documents and Settings\rturner\Desktop\annual review 2010-11\structure with carp screen smal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436" y="511743"/>
            <a:ext cx="1671503" cy="249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600" y="3934841"/>
            <a:ext cx="2476800" cy="1857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031521" y="396816"/>
            <a:ext cx="8128959" cy="3830127"/>
          </a:xfrm>
        </p:spPr>
        <p:txBody>
          <a:bodyPr/>
          <a:lstStyle/>
          <a:p>
            <a:pPr marL="0" indent="0" algn="ctr">
              <a:buNone/>
            </a:pPr>
            <a:r>
              <a:rPr lang="en-AU" sz="3600" b="1" dirty="0"/>
              <a:t>The </a:t>
            </a:r>
            <a:r>
              <a:rPr lang="en-AU" sz="3600" b="1" dirty="0" smtClean="0"/>
              <a:t>Basin </a:t>
            </a:r>
            <a:r>
              <a:rPr lang="en-AU" sz="3600" b="1" dirty="0"/>
              <a:t>P</a:t>
            </a:r>
            <a:r>
              <a:rPr lang="en-AU" sz="3600" b="1" dirty="0" smtClean="0"/>
              <a:t>lan </a:t>
            </a:r>
            <a:r>
              <a:rPr lang="en-AU" sz="3600" dirty="0" smtClean="0"/>
              <a:t>– a </a:t>
            </a:r>
            <a:r>
              <a:rPr lang="en-AU" sz="3600" dirty="0"/>
              <a:t>process and </a:t>
            </a:r>
            <a:endParaRPr lang="en-AU" sz="3600" dirty="0" smtClean="0"/>
          </a:p>
          <a:p>
            <a:pPr marL="0" indent="0" algn="ctr">
              <a:buNone/>
            </a:pPr>
            <a:r>
              <a:rPr lang="en-AU" sz="3600" dirty="0" smtClean="0"/>
              <a:t>a </a:t>
            </a:r>
            <a:r>
              <a:rPr lang="en-AU" sz="3600" dirty="0"/>
              <a:t>platform of </a:t>
            </a:r>
            <a:r>
              <a:rPr lang="en-AU" sz="3600" dirty="0" smtClean="0"/>
              <a:t>agreement</a:t>
            </a:r>
            <a:r>
              <a:rPr lang="en-AU" sz="3600" dirty="0"/>
              <a:t> </a:t>
            </a:r>
          </a:p>
          <a:p>
            <a:pPr lvl="0"/>
            <a:r>
              <a:rPr lang="en-AU" dirty="0"/>
              <a:t>Goal of a healthy working river</a:t>
            </a:r>
          </a:p>
          <a:p>
            <a:pPr lvl="0"/>
            <a:r>
              <a:rPr lang="en-AU" dirty="0"/>
              <a:t>Requires standards and targets to be met </a:t>
            </a:r>
          </a:p>
          <a:p>
            <a:pPr lvl="0"/>
            <a:r>
              <a:rPr lang="en-AU" dirty="0"/>
              <a:t>Accompanied by very significant funding</a:t>
            </a:r>
          </a:p>
          <a:p>
            <a:pPr lvl="0"/>
            <a:r>
              <a:rPr lang="en-AU" dirty="0"/>
              <a:t>It reduces risk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8520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084" y="176761"/>
            <a:ext cx="4206516" cy="560868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06" y="3486509"/>
            <a:ext cx="3067200" cy="2300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81155"/>
            <a:ext cx="9259019" cy="4921071"/>
          </a:xfrm>
        </p:spPr>
        <p:txBody>
          <a:bodyPr/>
          <a:lstStyle/>
          <a:p>
            <a:pPr marL="0" indent="0" algn="ctr">
              <a:buNone/>
            </a:pPr>
            <a:r>
              <a:rPr lang="en-AU" sz="3600" b="1" dirty="0"/>
              <a:t>What are we doing </a:t>
            </a:r>
            <a:r>
              <a:rPr lang="en-AU" sz="3600" b="1" dirty="0" smtClean="0"/>
              <a:t>?</a:t>
            </a:r>
            <a:endParaRPr lang="en-AU" sz="3600" b="1" dirty="0"/>
          </a:p>
          <a:p>
            <a:pPr lvl="0"/>
            <a:r>
              <a:rPr lang="en-AU" dirty="0"/>
              <a:t>On farm irrigation efficiency programs and SARMS</a:t>
            </a:r>
          </a:p>
          <a:p>
            <a:pPr lvl="0"/>
            <a:r>
              <a:rPr lang="en-AU" dirty="0"/>
              <a:t>Investment in wetland regulators</a:t>
            </a:r>
          </a:p>
          <a:p>
            <a:pPr lvl="0"/>
            <a:r>
              <a:rPr lang="en-AU" dirty="0"/>
              <a:t>Working with community groups and individuals on </a:t>
            </a:r>
            <a:r>
              <a:rPr lang="en-AU" dirty="0" smtClean="0"/>
              <a:t>water, land and wetland management</a:t>
            </a:r>
            <a:endParaRPr lang="en-AU" dirty="0"/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486509"/>
            <a:ext cx="3065253" cy="229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7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491707"/>
            <a:ext cx="10972800" cy="5067720"/>
          </a:xfrm>
        </p:spPr>
        <p:txBody>
          <a:bodyPr/>
          <a:lstStyle/>
          <a:p>
            <a:pPr lvl="0"/>
            <a:r>
              <a:rPr lang="en-AU" dirty="0"/>
              <a:t>Transition of water to Commonwealth Environmental Water Holder</a:t>
            </a:r>
          </a:p>
          <a:p>
            <a:pPr lvl="0"/>
            <a:r>
              <a:rPr lang="en-AU" dirty="0"/>
              <a:t>Improved operating rules </a:t>
            </a:r>
          </a:p>
          <a:p>
            <a:pPr lvl="0"/>
            <a:r>
              <a:rPr lang="en-AU" dirty="0"/>
              <a:t>Next generation water allocation plans</a:t>
            </a:r>
          </a:p>
          <a:p>
            <a:pPr lvl="0"/>
            <a:r>
              <a:rPr lang="en-AU" dirty="0"/>
              <a:t>Research and development – new crops, next generation irrigation practices</a:t>
            </a:r>
          </a:p>
          <a:p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800" y="3795623"/>
            <a:ext cx="2654400" cy="19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7657" y="3795623"/>
            <a:ext cx="2984743" cy="19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795623"/>
            <a:ext cx="2982823" cy="199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8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36143" y="207034"/>
            <a:ext cx="9319404" cy="2812211"/>
          </a:xfrm>
        </p:spPr>
        <p:txBody>
          <a:bodyPr/>
          <a:lstStyle/>
          <a:p>
            <a:pPr marL="0" indent="0" algn="ctr">
              <a:buNone/>
            </a:pPr>
            <a:r>
              <a:rPr lang="en-AU" sz="3600" b="1" dirty="0"/>
              <a:t>The </a:t>
            </a:r>
            <a:r>
              <a:rPr lang="en-AU" sz="3600" b="1" dirty="0" smtClean="0"/>
              <a:t>Future</a:t>
            </a:r>
          </a:p>
          <a:p>
            <a:pPr marL="0" indent="0" algn="ctr">
              <a:buNone/>
            </a:pPr>
            <a:endParaRPr lang="en-AU" sz="1800" dirty="0"/>
          </a:p>
          <a:p>
            <a:pPr lvl="0"/>
            <a:r>
              <a:rPr lang="en-AU" dirty="0"/>
              <a:t>Ensuring Basin Plan delivered in full and on time</a:t>
            </a:r>
          </a:p>
          <a:p>
            <a:pPr lvl="0"/>
            <a:r>
              <a:rPr lang="en-AU" dirty="0"/>
              <a:t>Monitoring, evaluating and adapting </a:t>
            </a:r>
          </a:p>
          <a:p>
            <a:pPr lvl="0"/>
            <a:r>
              <a:rPr lang="en-AU" dirty="0"/>
              <a:t>Everyone needs to play their part</a:t>
            </a:r>
          </a:p>
          <a:p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107" y="3658187"/>
            <a:ext cx="2836799" cy="212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9540" y="2914579"/>
            <a:ext cx="5092461" cy="394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27" y="3656731"/>
            <a:ext cx="3283364" cy="212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0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2975113" y="539475"/>
            <a:ext cx="6261652" cy="22633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dirty="0" smtClean="0">
                <a:latin typeface="Segoe UI" panose="020B0502040204020203" pitchFamily="34" charset="0"/>
                <a:cs typeface="Segoe UI" panose="020B0502040204020203" pitchFamily="34" charset="0"/>
              </a:rPr>
              <a:t>Thanks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228" y="2802836"/>
            <a:ext cx="2377801" cy="312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2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AMDB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NR SAMDB PowerPoint template.pot [Read-Only] [Compatibility Mode]" id="{34A2F659-4AF4-4157-9B9E-D1F1FD3F1B87}" vid="{109B69B1-121A-4BA7-9FC8-3980FDEAA417}"/>
    </a:ext>
  </a:extLst>
</a:theme>
</file>

<file path=ppt/theme/theme2.xml><?xml version="1.0" encoding="utf-8"?>
<a:theme xmlns:a="http://schemas.openxmlformats.org/drawingml/2006/main" name="SE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NR SAMDB PowerPoint template.pot [Read-Only] [Compatibility Mode]" id="{34A2F659-4AF4-4157-9B9E-D1F1FD3F1B87}" vid="{CB4B3B8D-E71A-47B1-806A-48BF67010989}"/>
    </a:ext>
  </a:extLst>
</a:theme>
</file>

<file path=ppt/theme/theme3.xml><?xml version="1.0" encoding="utf-8"?>
<a:theme xmlns:a="http://schemas.openxmlformats.org/drawingml/2006/main" name="1_SAMDB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NR SAMDB PowerPoint template.pot [Read-Only] [Compatibility Mode]" id="{34A2F659-4AF4-4157-9B9E-D1F1FD3F1B87}" vid="{109B69B1-121A-4BA7-9FC8-3980FDEAA4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137</Words>
  <Application>Microsoft Macintosh PowerPoint</Application>
  <PresentationFormat>Custom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SAMDB PPT</vt:lpstr>
      <vt:lpstr>SE content</vt:lpstr>
      <vt:lpstr>1_SAMDB PPT</vt:lpstr>
      <vt:lpstr>Sharon Starick Presiding Member, SA Murray Darling Basin Natural Resources Management Board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Sharon Starick Presiding Member, SA Murray Darling Basin Natural Resources Management Board</dc:title>
  <dc:creator>Owner</dc:creator>
  <cp:lastModifiedBy>Anita</cp:lastModifiedBy>
  <cp:revision>13</cp:revision>
  <dcterms:created xsi:type="dcterms:W3CDTF">2015-09-04T07:09:47Z</dcterms:created>
  <dcterms:modified xsi:type="dcterms:W3CDTF">2015-11-26T06:42:03Z</dcterms:modified>
</cp:coreProperties>
</file>